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Nuni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bold.fntdata"/><Relationship Id="rId27"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umni-friends.brown.ed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umni.usc.edu/"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edu/alumni/servic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a344c88112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a344c88112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a344c88112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a344c88112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344c88112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a344c88112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344c8811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a344c8811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344c88112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a344c88112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344c88112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344c88112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Text written with different colors represents different people talking in the chat. Not sure how visible it is in the image, but hopefully the different text colors and sticky note colors are self understood.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344c88112_0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344c88112_0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344c88112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a344c88112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344c88112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a344c88112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a344c88112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a344c88112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a344c8811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a344c8811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a344c88112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a344c88112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344c88112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a344c8811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a344c88112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a344c88112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a344c88112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a344c88112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344c88112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344c88112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https://alumni-friends.brown.edu/</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344c88112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344c88112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Like Anneberg website : </a:t>
            </a:r>
            <a:r>
              <a:rPr lang="en-GB" u="sng">
                <a:solidFill>
                  <a:schemeClr val="hlink"/>
                </a:solidFill>
                <a:hlinkClick r:id="rId2"/>
              </a:rPr>
              <a:t>https://alumni.usc.edu/</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344c88112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344c88112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https://www.bu.edu/alumni/services/</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a344c88112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a344c88112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a344c88112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a344c88112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spreadsheets/d/1sOXzwoiLpgG7IJH9TF0WbhLOFILTEgdu/edit#gid=210325458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lumni-friends.brown.edu/" TargetMode="External"/><Relationship Id="rId4" Type="http://schemas.openxmlformats.org/officeDocument/2006/relationships/hyperlink" Target="https://alumni.stanford.edu/" TargetMode="External"/><Relationship Id="rId5" Type="http://schemas.openxmlformats.org/officeDocument/2006/relationships/hyperlink" Target="https://support.discord.com/hc/en-us/articles/360045138571-Beginner-s-Guide-to-Discord" TargetMode="External"/><Relationship Id="rId6" Type="http://schemas.openxmlformats.org/officeDocument/2006/relationships/hyperlink" Target="https://www.oho.com/blog/college-university-alumni-websites" TargetMode="External"/><Relationship Id="rId7" Type="http://schemas.openxmlformats.org/officeDocument/2006/relationships/hyperlink" Target="https://alumni.creighto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241474" y="1639975"/>
            <a:ext cx="67848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Content Marketing Plan- Alumni Channel</a:t>
            </a:r>
            <a:endParaRPr/>
          </a:p>
        </p:txBody>
      </p:sp>
      <p:sp>
        <p:nvSpPr>
          <p:cNvPr id="129" name="Google Shape;129;p13"/>
          <p:cNvSpPr txBox="1"/>
          <p:nvPr>
            <p:ph idx="1" type="subTitle"/>
          </p:nvPr>
        </p:nvSpPr>
        <p:spPr>
          <a:xfrm>
            <a:off x="1953225" y="31845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300"/>
              <a:t>Samiksha Kataria</a:t>
            </a:r>
            <a:endParaRPr sz="2300"/>
          </a:p>
        </p:txBody>
      </p:sp>
      <p:sp>
        <p:nvSpPr>
          <p:cNvPr id="130" name="Google Shape;130;p13"/>
          <p:cNvSpPr txBox="1"/>
          <p:nvPr/>
        </p:nvSpPr>
        <p:spPr>
          <a:xfrm>
            <a:off x="7488950" y="4588000"/>
            <a:ext cx="2217300" cy="2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2"/>
                </a:solidFill>
                <a:latin typeface="Calibri"/>
                <a:ea typeface="Calibri"/>
                <a:cs typeface="Calibri"/>
                <a:sym typeface="Calibri"/>
              </a:rPr>
              <a:t>DEC 09,2023</a:t>
            </a:r>
            <a:endParaRPr>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544850" y="399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Campaign Channel 2- Job Hunt</a:t>
            </a:r>
            <a:endParaRPr/>
          </a:p>
        </p:txBody>
      </p:sp>
      <p:sp>
        <p:nvSpPr>
          <p:cNvPr id="197" name="Google Shape;197;p22"/>
          <p:cNvSpPr txBox="1"/>
          <p:nvPr>
            <p:ph idx="1" type="body"/>
          </p:nvPr>
        </p:nvSpPr>
        <p:spPr>
          <a:xfrm>
            <a:off x="703225" y="2033575"/>
            <a:ext cx="3650100" cy="2448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For alumni </a:t>
            </a:r>
            <a:r>
              <a:rPr lang="en-GB" sz="1500"/>
              <a:t>looking to switch jobs or find new jobs</a:t>
            </a:r>
            <a:endParaRPr sz="1500"/>
          </a:p>
          <a:p>
            <a:pPr indent="-323850" lvl="0" marL="457200" rtl="0" algn="l">
              <a:spcBef>
                <a:spcPts val="0"/>
              </a:spcBef>
              <a:spcAft>
                <a:spcPts val="0"/>
              </a:spcAft>
              <a:buSzPts val="1500"/>
              <a:buChar char="●"/>
            </a:pPr>
            <a:r>
              <a:rPr lang="en-GB" sz="1500"/>
              <a:t>Can be collab sessions, help with interviews or just a discussion about job market</a:t>
            </a:r>
            <a:endParaRPr sz="1500"/>
          </a:p>
          <a:p>
            <a:pPr indent="-323850" lvl="0" marL="457200" rtl="0" algn="l">
              <a:spcBef>
                <a:spcPts val="0"/>
              </a:spcBef>
              <a:spcAft>
                <a:spcPts val="0"/>
              </a:spcAft>
              <a:buSzPts val="1500"/>
              <a:buChar char="●"/>
            </a:pPr>
            <a:r>
              <a:rPr lang="en-GB" sz="1500"/>
              <a:t>Will also be useful to help them get hired with each other’s companies</a:t>
            </a:r>
            <a:endParaRPr sz="1500"/>
          </a:p>
          <a:p>
            <a:pPr indent="0" lvl="0" marL="457200" rtl="0" algn="l">
              <a:spcBef>
                <a:spcPts val="1200"/>
              </a:spcBef>
              <a:spcAft>
                <a:spcPts val="1200"/>
              </a:spcAft>
              <a:buNone/>
            </a:pPr>
            <a:r>
              <a:t/>
            </a:r>
            <a:endParaRPr sz="1500"/>
          </a:p>
        </p:txBody>
      </p:sp>
      <p:sp>
        <p:nvSpPr>
          <p:cNvPr id="198" name="Google Shape;198;p22"/>
          <p:cNvSpPr txBox="1"/>
          <p:nvPr>
            <p:ph idx="1" type="body"/>
          </p:nvPr>
        </p:nvSpPr>
        <p:spPr>
          <a:xfrm>
            <a:off x="5066075" y="1965000"/>
            <a:ext cx="3035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t>Nurture Fandom/Community</a:t>
            </a:r>
            <a:endParaRPr sz="1500"/>
          </a:p>
          <a:p>
            <a:pPr indent="0" lvl="0" marL="0" rtl="0" algn="l">
              <a:spcBef>
                <a:spcPts val="1200"/>
              </a:spcBef>
              <a:spcAft>
                <a:spcPts val="0"/>
              </a:spcAft>
              <a:buNone/>
            </a:pPr>
            <a:r>
              <a:rPr lang="en-GB" sz="1500"/>
              <a:t>The more you give, the more you get. Their want to help each other and recruit each other will get fulfilled. This will lead to alumni </a:t>
            </a:r>
            <a:r>
              <a:rPr lang="en-GB" sz="1500"/>
              <a:t>participation</a:t>
            </a:r>
            <a:r>
              <a:rPr lang="en-GB" sz="1500"/>
              <a:t> and commlead promotion organically.</a:t>
            </a:r>
            <a:endParaRPr sz="1500"/>
          </a:p>
          <a:p>
            <a:pPr indent="0" lvl="0" marL="0" rtl="0" algn="l">
              <a:spcBef>
                <a:spcPts val="1200"/>
              </a:spcBef>
              <a:spcAft>
                <a:spcPts val="1200"/>
              </a:spcAft>
              <a:buNone/>
            </a:pPr>
            <a:r>
              <a:t/>
            </a:r>
            <a:endParaRPr sz="1500"/>
          </a:p>
        </p:txBody>
      </p:sp>
      <p:sp>
        <p:nvSpPr>
          <p:cNvPr id="199" name="Google Shape;199;p22"/>
          <p:cNvSpPr/>
          <p:nvPr/>
        </p:nvSpPr>
        <p:spPr>
          <a:xfrm>
            <a:off x="1191025" y="1208550"/>
            <a:ext cx="2674500" cy="628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Idea Details</a:t>
            </a:r>
            <a:endParaRPr b="1" sz="1800">
              <a:latin typeface="Calibri"/>
              <a:ea typeface="Calibri"/>
              <a:cs typeface="Calibri"/>
              <a:sym typeface="Calibri"/>
            </a:endParaRPr>
          </a:p>
        </p:txBody>
      </p:sp>
      <p:sp>
        <p:nvSpPr>
          <p:cNvPr id="200" name="Google Shape;200;p22"/>
          <p:cNvSpPr/>
          <p:nvPr/>
        </p:nvSpPr>
        <p:spPr>
          <a:xfrm>
            <a:off x="5246375" y="1208550"/>
            <a:ext cx="2674500" cy="628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Audience Goals</a:t>
            </a:r>
            <a:endParaRPr b="1" sz="18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3"/>
          <p:cNvSpPr txBox="1"/>
          <p:nvPr>
            <p:ph idx="1" type="body"/>
          </p:nvPr>
        </p:nvSpPr>
        <p:spPr>
          <a:xfrm>
            <a:off x="533400" y="1156350"/>
            <a:ext cx="8098500" cy="348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500"/>
          </a:p>
          <a:p>
            <a:pPr indent="-323850" lvl="0" marL="457200" rtl="0" algn="l">
              <a:spcBef>
                <a:spcPts val="1200"/>
              </a:spcBef>
              <a:spcAft>
                <a:spcPts val="0"/>
              </a:spcAft>
              <a:buSzPts val="1500"/>
              <a:buChar char="●"/>
            </a:pPr>
            <a:r>
              <a:rPr lang="en-GB" sz="1500"/>
              <a:t>Ask alumni to join the channel only if they are looking for a job.</a:t>
            </a:r>
            <a:endParaRPr sz="1500"/>
          </a:p>
          <a:p>
            <a:pPr indent="-323850" lvl="0" marL="457200" rtl="0" algn="l">
              <a:spcBef>
                <a:spcPts val="0"/>
              </a:spcBef>
              <a:spcAft>
                <a:spcPts val="0"/>
              </a:spcAft>
              <a:buSzPts val="1500"/>
              <a:buChar char="●"/>
            </a:pPr>
            <a:r>
              <a:rPr lang="en-GB" sz="1500"/>
              <a:t>Encourage alumni who are hiring to share with other alumni and facilitate the commlead hires commlead idea.</a:t>
            </a:r>
            <a:endParaRPr sz="1500"/>
          </a:p>
          <a:p>
            <a:pPr indent="-323850" lvl="0" marL="457200" rtl="0" algn="l">
              <a:spcBef>
                <a:spcPts val="0"/>
              </a:spcBef>
              <a:spcAft>
                <a:spcPts val="0"/>
              </a:spcAft>
              <a:buSzPts val="1500"/>
              <a:buChar char="●"/>
            </a:pPr>
            <a:r>
              <a:rPr lang="en-GB" sz="1500"/>
              <a:t>For alumni whose companies are hiring, they can help with referrals, interview preparations or helping them find the right people to connect with</a:t>
            </a:r>
            <a:endParaRPr sz="1500"/>
          </a:p>
          <a:p>
            <a:pPr indent="-323850" lvl="0" marL="457200" rtl="0" algn="l">
              <a:spcBef>
                <a:spcPts val="0"/>
              </a:spcBef>
              <a:spcAft>
                <a:spcPts val="0"/>
              </a:spcAft>
              <a:buSzPts val="1500"/>
              <a:buChar char="●"/>
            </a:pPr>
            <a:r>
              <a:rPr lang="en-GB" sz="1500"/>
              <a:t>Moderator ensures to keep conversations about job market alive if they die down for a long time.</a:t>
            </a:r>
            <a:endParaRPr sz="1500"/>
          </a:p>
          <a:p>
            <a:pPr indent="-323850" lvl="0" marL="457200" rtl="0" algn="l">
              <a:spcBef>
                <a:spcPts val="0"/>
              </a:spcBef>
              <a:spcAft>
                <a:spcPts val="0"/>
              </a:spcAft>
              <a:buSzPts val="1500"/>
              <a:buChar char="●"/>
            </a:pPr>
            <a:r>
              <a:rPr lang="en-GB" sz="1500"/>
              <a:t>This will result in alumni getting hired by each other, and their willingness to pay it back by trying to hire other commleaders when they get the turn. </a:t>
            </a:r>
            <a:endParaRPr sz="1500"/>
          </a:p>
        </p:txBody>
      </p:sp>
      <p:sp>
        <p:nvSpPr>
          <p:cNvPr id="206" name="Google Shape;206;p23"/>
          <p:cNvSpPr txBox="1"/>
          <p:nvPr>
            <p:ph type="title"/>
          </p:nvPr>
        </p:nvSpPr>
        <p:spPr>
          <a:xfrm>
            <a:off x="396250" y="4226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Channel 2- Details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4"/>
          <p:cNvPicPr preferRelativeResize="0"/>
          <p:nvPr/>
        </p:nvPicPr>
        <p:blipFill>
          <a:blip r:embed="rId3">
            <a:alphaModFix/>
          </a:blip>
          <a:stretch>
            <a:fillRect/>
          </a:stretch>
        </p:blipFill>
        <p:spPr>
          <a:xfrm>
            <a:off x="2629188" y="2199025"/>
            <a:ext cx="5648377" cy="2375051"/>
          </a:xfrm>
          <a:prstGeom prst="rect">
            <a:avLst/>
          </a:prstGeom>
          <a:noFill/>
          <a:ln>
            <a:noFill/>
          </a:ln>
        </p:spPr>
      </p:pic>
      <p:sp>
        <p:nvSpPr>
          <p:cNvPr id="212" name="Google Shape;212;p24"/>
          <p:cNvSpPr txBox="1"/>
          <p:nvPr>
            <p:ph type="title"/>
          </p:nvPr>
        </p:nvSpPr>
        <p:spPr>
          <a:xfrm>
            <a:off x="396250" y="422675"/>
            <a:ext cx="7505700" cy="7479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Campaign Channel 3</a:t>
            </a:r>
            <a:r>
              <a:rPr lang="en-GB"/>
              <a:t>- Area Based Meetups</a:t>
            </a:r>
            <a:endParaRPr/>
          </a:p>
        </p:txBody>
      </p:sp>
      <p:sp>
        <p:nvSpPr>
          <p:cNvPr id="213" name="Google Shape;213;p24"/>
          <p:cNvSpPr txBox="1"/>
          <p:nvPr>
            <p:ph idx="1" type="body"/>
          </p:nvPr>
        </p:nvSpPr>
        <p:spPr>
          <a:xfrm>
            <a:off x="428700" y="1170575"/>
            <a:ext cx="8286600" cy="1280400"/>
          </a:xfrm>
          <a:prstGeom prst="rect">
            <a:avLst/>
          </a:prstGeom>
        </p:spPr>
        <p:txBody>
          <a:bodyPr anchorCtr="0" anchor="t" bIns="91425" lIns="91425" spcFirstLastPara="1" rIns="91425" wrap="square" tIns="91425">
            <a:noAutofit/>
          </a:bodyPr>
          <a:lstStyle/>
          <a:p>
            <a:pPr indent="0" lvl="0" marL="457200" rtl="0" algn="l">
              <a:lnSpc>
                <a:spcPct val="95000"/>
              </a:lnSpc>
              <a:spcBef>
                <a:spcPts val="0"/>
              </a:spcBef>
              <a:spcAft>
                <a:spcPts val="0"/>
              </a:spcAft>
              <a:buNone/>
            </a:pPr>
            <a:r>
              <a:rPr lang="en-GB" sz="1500"/>
              <a:t>M</a:t>
            </a:r>
            <a:r>
              <a:rPr lang="en-GB" sz="1500"/>
              <a:t>ake </a:t>
            </a:r>
            <a:r>
              <a:rPr lang="en-GB" sz="1500"/>
              <a:t>sub channels</a:t>
            </a:r>
            <a:r>
              <a:rPr lang="en-GB" sz="1500"/>
              <a:t> for alumni based in different locations like Bay area, NYC and other popular locations and host events in these to help the alumni meet and connect.</a:t>
            </a:r>
            <a:endParaRPr sz="1500"/>
          </a:p>
          <a:p>
            <a:pPr indent="0" lvl="0" marL="457200" rtl="0" algn="l">
              <a:lnSpc>
                <a:spcPct val="95000"/>
              </a:lnSpc>
              <a:spcBef>
                <a:spcPts val="1200"/>
              </a:spcBef>
              <a:spcAft>
                <a:spcPts val="1200"/>
              </a:spcAft>
              <a:buNone/>
            </a:pPr>
            <a:r>
              <a:t/>
            </a:r>
            <a:endParaRPr sz="1500"/>
          </a:p>
        </p:txBody>
      </p:sp>
      <p:sp>
        <p:nvSpPr>
          <p:cNvPr id="214" name="Google Shape;214;p24"/>
          <p:cNvSpPr/>
          <p:nvPr/>
        </p:nvSpPr>
        <p:spPr>
          <a:xfrm>
            <a:off x="2093975" y="3262125"/>
            <a:ext cx="535200" cy="354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5" name="Google Shape;215;p24"/>
          <p:cNvSpPr txBox="1"/>
          <p:nvPr/>
        </p:nvSpPr>
        <p:spPr>
          <a:xfrm>
            <a:off x="562350" y="3010650"/>
            <a:ext cx="1360200" cy="8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chemeClr val="dk2"/>
                </a:solidFill>
                <a:latin typeface="Calibri"/>
                <a:ea typeface="Calibri"/>
                <a:cs typeface="Calibri"/>
                <a:sym typeface="Calibri"/>
              </a:rPr>
              <a:t>Example of Boston university alumni page</a:t>
            </a:r>
            <a:endParaRPr sz="15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5"/>
          <p:cNvSpPr txBox="1"/>
          <p:nvPr>
            <p:ph idx="1" type="body"/>
          </p:nvPr>
        </p:nvSpPr>
        <p:spPr>
          <a:xfrm>
            <a:off x="487675" y="310650"/>
            <a:ext cx="4726800" cy="1328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500"/>
              <a:t>Host holiday gatherings/ watch parties for UW games, for alumni in particular locations. This can be done by asking alumni to volunteer to host, or having them  gather in a pub or park. This would be no cost to Commlead and we would just be the planners of events in this case.</a:t>
            </a:r>
            <a:endParaRPr sz="1500"/>
          </a:p>
        </p:txBody>
      </p:sp>
      <p:pic>
        <p:nvPicPr>
          <p:cNvPr id="221" name="Google Shape;221;p25"/>
          <p:cNvPicPr preferRelativeResize="0"/>
          <p:nvPr/>
        </p:nvPicPr>
        <p:blipFill>
          <a:blip r:embed="rId3">
            <a:alphaModFix/>
          </a:blip>
          <a:stretch>
            <a:fillRect/>
          </a:stretch>
        </p:blipFill>
        <p:spPr>
          <a:xfrm>
            <a:off x="5726425" y="310645"/>
            <a:ext cx="3254075" cy="1535275"/>
          </a:xfrm>
          <a:prstGeom prst="rect">
            <a:avLst/>
          </a:prstGeom>
          <a:noFill/>
          <a:ln>
            <a:noFill/>
          </a:ln>
        </p:spPr>
      </p:pic>
      <p:pic>
        <p:nvPicPr>
          <p:cNvPr id="222" name="Google Shape;222;p25"/>
          <p:cNvPicPr preferRelativeResize="0"/>
          <p:nvPr/>
        </p:nvPicPr>
        <p:blipFill>
          <a:blip r:embed="rId4">
            <a:alphaModFix/>
          </a:blip>
          <a:stretch>
            <a:fillRect/>
          </a:stretch>
        </p:blipFill>
        <p:spPr>
          <a:xfrm>
            <a:off x="1845850" y="2084825"/>
            <a:ext cx="6892750" cy="2679675"/>
          </a:xfrm>
          <a:prstGeom prst="rect">
            <a:avLst/>
          </a:prstGeom>
          <a:noFill/>
          <a:ln>
            <a:noFill/>
          </a:ln>
        </p:spPr>
      </p:pic>
      <p:sp>
        <p:nvSpPr>
          <p:cNvPr id="223" name="Google Shape;223;p25"/>
          <p:cNvSpPr/>
          <p:nvPr/>
        </p:nvSpPr>
        <p:spPr>
          <a:xfrm>
            <a:off x="4425675" y="1845925"/>
            <a:ext cx="1600200" cy="7200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4" name="Google Shape;224;p25"/>
          <p:cNvSpPr/>
          <p:nvPr/>
        </p:nvSpPr>
        <p:spPr>
          <a:xfrm>
            <a:off x="5214475" y="3255625"/>
            <a:ext cx="1017300" cy="1378200"/>
          </a:xfrm>
          <a:prstGeom prst="roundRect">
            <a:avLst>
              <a:gd fmla="val 16667" name="adj"/>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txBox="1"/>
          <p:nvPr>
            <p:ph type="title"/>
          </p:nvPr>
        </p:nvSpPr>
        <p:spPr>
          <a:xfrm>
            <a:off x="613400" y="5141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Audience</a:t>
            </a:r>
            <a:r>
              <a:rPr lang="en-GB"/>
              <a:t> Goal</a:t>
            </a:r>
            <a:endParaRPr/>
          </a:p>
        </p:txBody>
      </p:sp>
      <p:sp>
        <p:nvSpPr>
          <p:cNvPr id="230" name="Google Shape;230;p26"/>
          <p:cNvSpPr txBox="1"/>
          <p:nvPr>
            <p:ph idx="1" type="body"/>
          </p:nvPr>
        </p:nvSpPr>
        <p:spPr>
          <a:xfrm>
            <a:off x="819150" y="1330450"/>
            <a:ext cx="3435000" cy="310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sz="1500"/>
              <a:t>Increase Participation:</a:t>
            </a:r>
            <a:endParaRPr b="1" sz="1500"/>
          </a:p>
          <a:p>
            <a:pPr indent="0" lvl="0" marL="0" rtl="0" algn="l">
              <a:spcBef>
                <a:spcPts val="1200"/>
              </a:spcBef>
              <a:spcAft>
                <a:spcPts val="0"/>
              </a:spcAft>
              <a:buNone/>
            </a:pPr>
            <a:r>
              <a:rPr lang="en-GB" sz="1500"/>
              <a:t>Makes them feel connected to Commlead even if they are away from Seattle. They can form new bonds or re-establish old ones with meetups, watch parties and get togethers.</a:t>
            </a:r>
            <a:endParaRPr sz="1500"/>
          </a:p>
          <a:p>
            <a:pPr indent="0" lvl="0" marL="0" rtl="0" algn="l">
              <a:spcBef>
                <a:spcPts val="1200"/>
              </a:spcBef>
              <a:spcAft>
                <a:spcPts val="1200"/>
              </a:spcAft>
              <a:buNone/>
            </a:pPr>
            <a:r>
              <a:rPr lang="en-GB" sz="1500"/>
              <a:t>This will increase their participation in general events and make them want to contribute more towards the Commlead family.</a:t>
            </a:r>
            <a:endParaRPr sz="1500"/>
          </a:p>
        </p:txBody>
      </p:sp>
      <p:pic>
        <p:nvPicPr>
          <p:cNvPr id="231" name="Google Shape;231;p26"/>
          <p:cNvPicPr preferRelativeResize="0"/>
          <p:nvPr/>
        </p:nvPicPr>
        <p:blipFill>
          <a:blip r:embed="rId3">
            <a:alphaModFix/>
          </a:blip>
          <a:stretch>
            <a:fillRect/>
          </a:stretch>
        </p:blipFill>
        <p:spPr>
          <a:xfrm>
            <a:off x="4341125" y="183750"/>
            <a:ext cx="4645174" cy="4661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7"/>
          <p:cNvPicPr preferRelativeResize="0"/>
          <p:nvPr/>
        </p:nvPicPr>
        <p:blipFill>
          <a:blip r:embed="rId3">
            <a:alphaModFix/>
          </a:blip>
          <a:stretch>
            <a:fillRect/>
          </a:stretch>
        </p:blipFill>
        <p:spPr>
          <a:xfrm>
            <a:off x="185738" y="125750"/>
            <a:ext cx="3857626" cy="5143501"/>
          </a:xfrm>
          <a:prstGeom prst="rect">
            <a:avLst/>
          </a:prstGeom>
          <a:noFill/>
          <a:ln>
            <a:noFill/>
          </a:ln>
        </p:spPr>
      </p:pic>
      <p:sp>
        <p:nvSpPr>
          <p:cNvPr id="237" name="Google Shape;237;p27"/>
          <p:cNvSpPr txBox="1"/>
          <p:nvPr/>
        </p:nvSpPr>
        <p:spPr>
          <a:xfrm>
            <a:off x="4505725" y="1353325"/>
            <a:ext cx="3857700" cy="32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latin typeface="Nunito"/>
                <a:ea typeface="Nunito"/>
                <a:cs typeface="Nunito"/>
                <a:sym typeface="Nunito"/>
              </a:rPr>
              <a:t>Content Plan:</a:t>
            </a:r>
            <a:endParaRPr sz="3000">
              <a:solidFill>
                <a:schemeClr val="lt1"/>
              </a:solidFill>
              <a:latin typeface="Nunito"/>
              <a:ea typeface="Nunito"/>
              <a:cs typeface="Nunito"/>
              <a:sym typeface="Nunito"/>
            </a:endParaRPr>
          </a:p>
          <a:p>
            <a:pPr indent="0" lvl="0" marL="0" rtl="0" algn="l">
              <a:spcBef>
                <a:spcPts val="0"/>
              </a:spcBef>
              <a:spcAft>
                <a:spcPts val="0"/>
              </a:spcAft>
              <a:buNone/>
            </a:pPr>
            <a:r>
              <a:rPr lang="en-GB" sz="2400">
                <a:solidFill>
                  <a:schemeClr val="lt1"/>
                </a:solidFill>
                <a:latin typeface="Nunito"/>
                <a:ea typeface="Nunito"/>
                <a:cs typeface="Nunito"/>
                <a:sym typeface="Nunito"/>
              </a:rPr>
              <a:t>Visualization of how channels will look and sample discussions to happen in each of those.</a:t>
            </a:r>
            <a:endParaRPr sz="700">
              <a:solidFill>
                <a:schemeClr val="dk2"/>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8"/>
          <p:cNvSpPr txBox="1"/>
          <p:nvPr>
            <p:ph type="title"/>
          </p:nvPr>
        </p:nvSpPr>
        <p:spPr>
          <a:xfrm>
            <a:off x="453400" y="4569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Moderator Tasks</a:t>
            </a:r>
            <a:endParaRPr/>
          </a:p>
        </p:txBody>
      </p:sp>
      <p:sp>
        <p:nvSpPr>
          <p:cNvPr id="243" name="Google Shape;243;p28"/>
          <p:cNvSpPr txBox="1"/>
          <p:nvPr>
            <p:ph idx="1" type="body"/>
          </p:nvPr>
        </p:nvSpPr>
        <p:spPr>
          <a:xfrm>
            <a:off x="601975" y="1411575"/>
            <a:ext cx="7664100" cy="2982000"/>
          </a:xfrm>
          <a:prstGeom prst="rect">
            <a:avLst/>
          </a:prstGeom>
        </p:spPr>
        <p:txBody>
          <a:bodyPr anchorCtr="0" anchor="t" bIns="91425" lIns="91425" spcFirstLastPara="1" rIns="91425" wrap="square" tIns="91425">
            <a:normAutofit lnSpcReduction="10000"/>
          </a:bodyPr>
          <a:lstStyle/>
          <a:p>
            <a:pPr indent="-323850" lvl="0" marL="457200" rtl="0" algn="l">
              <a:spcBef>
                <a:spcPts val="0"/>
              </a:spcBef>
              <a:spcAft>
                <a:spcPts val="0"/>
              </a:spcAft>
              <a:buSzPts val="1500"/>
              <a:buAutoNum type="arabicPeriod"/>
            </a:pPr>
            <a:r>
              <a:rPr lang="en-GB" sz="1500"/>
              <a:t>Ensuring only the alumni get to join this group </a:t>
            </a:r>
            <a:endParaRPr sz="1500"/>
          </a:p>
          <a:p>
            <a:pPr indent="-323850" lvl="0" marL="457200" rtl="0" algn="l">
              <a:spcBef>
                <a:spcPts val="0"/>
              </a:spcBef>
              <a:spcAft>
                <a:spcPts val="0"/>
              </a:spcAft>
              <a:buSzPts val="1500"/>
              <a:buAutoNum type="arabicPeriod"/>
            </a:pPr>
            <a:r>
              <a:rPr lang="en-GB" sz="1500"/>
              <a:t>Creating content to initiate first conversations on each channel and perfect descriptions to be written with each channel to help alumni understand what they do</a:t>
            </a:r>
            <a:endParaRPr sz="1500"/>
          </a:p>
          <a:p>
            <a:pPr indent="-323850" lvl="0" marL="457200" rtl="0" algn="l">
              <a:spcBef>
                <a:spcPts val="0"/>
              </a:spcBef>
              <a:spcAft>
                <a:spcPts val="0"/>
              </a:spcAft>
              <a:buSzPts val="1500"/>
              <a:buAutoNum type="arabicPeriod"/>
            </a:pPr>
            <a:r>
              <a:rPr lang="en-GB" sz="1500"/>
              <a:t>Ensuring the conversations are respectful, </a:t>
            </a:r>
            <a:r>
              <a:rPr lang="en-GB" sz="1500"/>
              <a:t>inclusive and relevant</a:t>
            </a:r>
            <a:endParaRPr sz="1500"/>
          </a:p>
          <a:p>
            <a:pPr indent="-323850" lvl="0" marL="457200" rtl="0" algn="l">
              <a:spcBef>
                <a:spcPts val="0"/>
              </a:spcBef>
              <a:spcAft>
                <a:spcPts val="0"/>
              </a:spcAft>
              <a:buSzPts val="1500"/>
              <a:buAutoNum type="arabicPeriod"/>
            </a:pPr>
            <a:r>
              <a:rPr lang="en-GB" sz="1500"/>
              <a:t>Initiating good conversations on each group when there is a die down in conversations</a:t>
            </a:r>
            <a:endParaRPr sz="1500"/>
          </a:p>
          <a:p>
            <a:pPr indent="-323850" lvl="0" marL="457200" rtl="0" algn="l">
              <a:spcBef>
                <a:spcPts val="0"/>
              </a:spcBef>
              <a:spcAft>
                <a:spcPts val="0"/>
              </a:spcAft>
              <a:buSzPts val="1500"/>
              <a:buAutoNum type="arabicPeriod"/>
            </a:pPr>
            <a:r>
              <a:rPr lang="en-GB" sz="1500"/>
              <a:t>Reading chats to understand the pulse of what alumni want to hear about, what features can be added on, or what next topics of sessions should be.</a:t>
            </a:r>
            <a:endParaRPr sz="1500"/>
          </a:p>
          <a:p>
            <a:pPr indent="-323850" lvl="0" marL="457200" rtl="0" algn="l">
              <a:spcBef>
                <a:spcPts val="0"/>
              </a:spcBef>
              <a:spcAft>
                <a:spcPts val="0"/>
              </a:spcAft>
              <a:buSzPts val="1500"/>
              <a:buAutoNum type="arabicPeriod"/>
            </a:pPr>
            <a:r>
              <a:rPr lang="en-GB" sz="1500"/>
              <a:t>Planning and communicating collab sessions after every Commlead seminar</a:t>
            </a:r>
            <a:endParaRPr sz="1500"/>
          </a:p>
          <a:p>
            <a:pPr indent="-323850" lvl="0" marL="457200" rtl="0" algn="l">
              <a:spcBef>
                <a:spcPts val="0"/>
              </a:spcBef>
              <a:spcAft>
                <a:spcPts val="0"/>
              </a:spcAft>
              <a:buSzPts val="1500"/>
              <a:buAutoNum type="arabicPeriod"/>
            </a:pPr>
            <a:r>
              <a:rPr lang="en-GB" sz="1500"/>
              <a:t>Helping people host and plan events based on their particular locations</a:t>
            </a:r>
            <a:endParaRPr sz="1500"/>
          </a:p>
          <a:p>
            <a:pPr indent="-323850" lvl="0" marL="457200" rtl="0" algn="l">
              <a:spcBef>
                <a:spcPts val="0"/>
              </a:spcBef>
              <a:spcAft>
                <a:spcPts val="0"/>
              </a:spcAft>
              <a:buSzPts val="1500"/>
              <a:buAutoNum type="arabicPeriod"/>
            </a:pPr>
            <a:r>
              <a:rPr lang="en-GB" sz="1500"/>
              <a:t>Communicating to Commlead what new ideas spring up on the group about what the market needs</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9"/>
          <p:cNvSpPr txBox="1"/>
          <p:nvPr>
            <p:ph type="title"/>
          </p:nvPr>
        </p:nvSpPr>
        <p:spPr>
          <a:xfrm>
            <a:off x="453400" y="4912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Measuring Success</a:t>
            </a:r>
            <a:endParaRPr/>
          </a:p>
        </p:txBody>
      </p:sp>
      <p:sp>
        <p:nvSpPr>
          <p:cNvPr id="249" name="Google Shape;249;p29"/>
          <p:cNvSpPr txBox="1"/>
          <p:nvPr>
            <p:ph idx="1" type="body"/>
          </p:nvPr>
        </p:nvSpPr>
        <p:spPr>
          <a:xfrm>
            <a:off x="590525" y="1445875"/>
            <a:ext cx="7505700" cy="32793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lang="en-GB" sz="1500"/>
              <a:t>Number of alumni that join this channel</a:t>
            </a:r>
            <a:endParaRPr sz="1500"/>
          </a:p>
          <a:p>
            <a:pPr indent="-323850" lvl="0" marL="457200" rtl="0" algn="l">
              <a:spcBef>
                <a:spcPts val="0"/>
              </a:spcBef>
              <a:spcAft>
                <a:spcPts val="0"/>
              </a:spcAft>
              <a:buSzPts val="1500"/>
              <a:buChar char="●"/>
            </a:pPr>
            <a:r>
              <a:rPr lang="en-GB" sz="1500"/>
              <a:t>Daily active users on the channel</a:t>
            </a:r>
            <a:endParaRPr sz="1500"/>
          </a:p>
          <a:p>
            <a:pPr indent="-323850" lvl="0" marL="457200" rtl="0" algn="l">
              <a:spcBef>
                <a:spcPts val="0"/>
              </a:spcBef>
              <a:spcAft>
                <a:spcPts val="0"/>
              </a:spcAft>
              <a:buSzPts val="1500"/>
              <a:buChar char="●"/>
            </a:pPr>
            <a:r>
              <a:rPr lang="en-GB" sz="1500"/>
              <a:t>Amount of meetups planned in specific locations</a:t>
            </a:r>
            <a:endParaRPr sz="1500"/>
          </a:p>
          <a:p>
            <a:pPr indent="-323850" lvl="0" marL="457200" rtl="0" algn="l">
              <a:spcBef>
                <a:spcPts val="0"/>
              </a:spcBef>
              <a:spcAft>
                <a:spcPts val="0"/>
              </a:spcAft>
              <a:buSzPts val="1500"/>
              <a:buChar char="●"/>
            </a:pPr>
            <a:r>
              <a:rPr lang="en-GB" sz="1500"/>
              <a:t>Quality of discussions on the group</a:t>
            </a:r>
            <a:endParaRPr sz="1500"/>
          </a:p>
          <a:p>
            <a:pPr indent="-323850" lvl="0" marL="457200" rtl="0" algn="l">
              <a:spcBef>
                <a:spcPts val="0"/>
              </a:spcBef>
              <a:spcAft>
                <a:spcPts val="0"/>
              </a:spcAft>
              <a:buSzPts val="1500"/>
              <a:buChar char="●"/>
            </a:pPr>
            <a:r>
              <a:rPr lang="en-GB" sz="1500"/>
              <a:t>Number of alumni signing up for </a:t>
            </a:r>
            <a:r>
              <a:rPr lang="en-GB" sz="1500"/>
              <a:t>collab sessions</a:t>
            </a:r>
            <a:endParaRPr sz="1500"/>
          </a:p>
          <a:p>
            <a:pPr indent="-323850" lvl="0" marL="457200" rtl="0" algn="l">
              <a:spcBef>
                <a:spcPts val="0"/>
              </a:spcBef>
              <a:spcAft>
                <a:spcPts val="0"/>
              </a:spcAft>
              <a:buSzPts val="1500"/>
              <a:buChar char="●"/>
            </a:pPr>
            <a:r>
              <a:rPr lang="en-GB" sz="1500"/>
              <a:t>Number of people who </a:t>
            </a:r>
            <a:r>
              <a:rPr lang="en-GB" sz="1500"/>
              <a:t>actually</a:t>
            </a:r>
            <a:r>
              <a:rPr lang="en-GB" sz="1500"/>
              <a:t> find help/ find a job through the communication on this channel</a:t>
            </a:r>
            <a:endParaRPr sz="1500"/>
          </a:p>
          <a:p>
            <a:pPr indent="-323850" lvl="0" marL="457200" rtl="0" algn="l">
              <a:spcBef>
                <a:spcPts val="0"/>
              </a:spcBef>
              <a:spcAft>
                <a:spcPts val="0"/>
              </a:spcAft>
              <a:buSzPts val="1500"/>
              <a:buChar char="●"/>
            </a:pPr>
            <a:r>
              <a:rPr lang="en-GB" sz="1500"/>
              <a:t>Alumni feedback after a few months of having this channel to see if this has been useful for them</a:t>
            </a:r>
            <a:endParaRPr sz="1500"/>
          </a:p>
          <a:p>
            <a:pPr indent="0" lvl="0" marL="457200" rtl="0" algn="l">
              <a:spcBef>
                <a:spcPts val="1200"/>
              </a:spcBef>
              <a:spcAft>
                <a:spcPts val="1200"/>
              </a:spcAft>
              <a:buNone/>
            </a:pPr>
            <a:r>
              <a:rPr lang="en-GB" sz="1500"/>
              <a:t> </a:t>
            </a:r>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407675" y="4798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Future Expansion</a:t>
            </a:r>
            <a:endParaRPr/>
          </a:p>
        </p:txBody>
      </p:sp>
      <p:sp>
        <p:nvSpPr>
          <p:cNvPr id="255" name="Google Shape;255;p30"/>
          <p:cNvSpPr txBox="1"/>
          <p:nvPr>
            <p:ph idx="1" type="body"/>
          </p:nvPr>
        </p:nvSpPr>
        <p:spPr>
          <a:xfrm>
            <a:off x="727725" y="151067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sz="1500"/>
              <a:t>If this is a success, this channel could be converted to a dedicated space on the commlead website.</a:t>
            </a:r>
            <a:endParaRPr sz="1500"/>
          </a:p>
          <a:p>
            <a:pPr indent="0" lvl="0" marL="0" rtl="0" algn="l">
              <a:spcBef>
                <a:spcPts val="1200"/>
              </a:spcBef>
              <a:spcAft>
                <a:spcPts val="0"/>
              </a:spcAft>
              <a:buNone/>
            </a:pPr>
            <a:r>
              <a:rPr lang="en-GB" sz="1500"/>
              <a:t>This channel </a:t>
            </a:r>
            <a:r>
              <a:rPr lang="en-GB" sz="1500"/>
              <a:t>can</a:t>
            </a:r>
            <a:r>
              <a:rPr lang="en-GB" sz="1500"/>
              <a:t> also help understand the content that works, to launch a </a:t>
            </a:r>
            <a:r>
              <a:rPr lang="en-GB" sz="1500"/>
              <a:t>separate</a:t>
            </a:r>
            <a:r>
              <a:rPr lang="en-GB" sz="1500"/>
              <a:t> alumni website altogether and invest into making it the dedicated alumni portal for all events, meetups and connections.</a:t>
            </a:r>
            <a:endParaRPr sz="1500"/>
          </a:p>
          <a:p>
            <a:pPr indent="0" lvl="0" marL="0" rtl="0" algn="l">
              <a:spcBef>
                <a:spcPts val="1200"/>
              </a:spcBef>
              <a:spcAft>
                <a:spcPts val="1200"/>
              </a:spcAft>
              <a:buNone/>
            </a:pPr>
            <a:r>
              <a:rPr lang="en-GB" sz="1500"/>
              <a:t>This can then be as detailed and engaging as the time and budget allow Commlead, but this website could help the alumni have the feeling of exclusivity and continued involvement. </a:t>
            </a:r>
            <a:endParaRPr sz="1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1"/>
          <p:cNvSpPr txBox="1"/>
          <p:nvPr>
            <p:ph type="title"/>
          </p:nvPr>
        </p:nvSpPr>
        <p:spPr>
          <a:xfrm>
            <a:off x="1180100" y="1726750"/>
            <a:ext cx="6372300" cy="1379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GB"/>
              <a:t>ThankYou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464800" y="399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Audience Requirements - Anecdotes</a:t>
            </a:r>
            <a:endParaRPr/>
          </a:p>
        </p:txBody>
      </p:sp>
      <p:sp>
        <p:nvSpPr>
          <p:cNvPr id="136" name="Google Shape;136;p14"/>
          <p:cNvSpPr/>
          <p:nvPr/>
        </p:nvSpPr>
        <p:spPr>
          <a:xfrm>
            <a:off x="464800" y="1261900"/>
            <a:ext cx="4034700" cy="1520100"/>
          </a:xfrm>
          <a:prstGeom prst="wedgeRoundRectCallout">
            <a:avLst>
              <a:gd fmla="val -20833" name="adj1"/>
              <a:gd fmla="val 62500" name="adj2"/>
              <a:gd fmla="val 0" name="adj3"/>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t>Professional Development is all well and good but the unique thing Commlead can provide beyond any other source of education is </a:t>
            </a:r>
            <a:r>
              <a:rPr b="1" lang="en-GB" sz="1200"/>
              <a:t>access to other alumni</a:t>
            </a:r>
            <a:r>
              <a:rPr lang="en-GB" sz="1200"/>
              <a:t>. I want to know where they are and what they are up to.</a:t>
            </a:r>
            <a:endParaRPr>
              <a:latin typeface="Calibri"/>
              <a:ea typeface="Calibri"/>
              <a:cs typeface="Calibri"/>
              <a:sym typeface="Calibri"/>
            </a:endParaRPr>
          </a:p>
        </p:txBody>
      </p:sp>
      <p:sp>
        <p:nvSpPr>
          <p:cNvPr id="137" name="Google Shape;137;p14"/>
          <p:cNvSpPr/>
          <p:nvPr/>
        </p:nvSpPr>
        <p:spPr>
          <a:xfrm>
            <a:off x="4732000" y="1261900"/>
            <a:ext cx="3077100" cy="1427700"/>
          </a:xfrm>
          <a:prstGeom prst="wedgeRoundRectCallout">
            <a:avLst>
              <a:gd fmla="val -20833" name="adj1"/>
              <a:gd fmla="val 62500" name="adj2"/>
              <a:gd fmla="val 0" name="adj3"/>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t>I want to keep the door open to my next </a:t>
            </a:r>
            <a:r>
              <a:rPr b="1" lang="en-GB" sz="1200"/>
              <a:t>career change</a:t>
            </a:r>
            <a:r>
              <a:rPr lang="en-GB" sz="1200"/>
              <a:t>. So it’s good to engage with other Commleaders - there’s a lot of pride in where you went to school and trust. </a:t>
            </a:r>
            <a:endParaRPr>
              <a:latin typeface="Calibri"/>
              <a:ea typeface="Calibri"/>
              <a:cs typeface="Calibri"/>
              <a:sym typeface="Calibri"/>
            </a:endParaRPr>
          </a:p>
        </p:txBody>
      </p:sp>
      <p:sp>
        <p:nvSpPr>
          <p:cNvPr id="138" name="Google Shape;138;p14"/>
          <p:cNvSpPr/>
          <p:nvPr/>
        </p:nvSpPr>
        <p:spPr>
          <a:xfrm>
            <a:off x="419075" y="3094650"/>
            <a:ext cx="2497800" cy="1520100"/>
          </a:xfrm>
          <a:prstGeom prst="wedgeRoundRectCallout">
            <a:avLst>
              <a:gd fmla="val -20833" name="adj1"/>
              <a:gd fmla="val 62500" name="adj2"/>
              <a:gd fmla="val 0" name="adj3"/>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t>I’d be </a:t>
            </a:r>
            <a:r>
              <a:rPr b="1" lang="en-GB" sz="1200"/>
              <a:t>down to learn to cook or dance or learn a new hack in Figma.</a:t>
            </a:r>
            <a:r>
              <a:rPr lang="en-GB" sz="1200"/>
              <a:t> The point is that I trust Commlead people. I know it would be worth my time</a:t>
            </a:r>
            <a:endParaRPr>
              <a:latin typeface="Calibri"/>
              <a:ea typeface="Calibri"/>
              <a:cs typeface="Calibri"/>
              <a:sym typeface="Calibri"/>
            </a:endParaRPr>
          </a:p>
        </p:txBody>
      </p:sp>
      <p:sp>
        <p:nvSpPr>
          <p:cNvPr id="139" name="Google Shape;139;p14"/>
          <p:cNvSpPr/>
          <p:nvPr/>
        </p:nvSpPr>
        <p:spPr>
          <a:xfrm>
            <a:off x="3282700" y="2942075"/>
            <a:ext cx="3623400" cy="1672800"/>
          </a:xfrm>
          <a:prstGeom prst="wedgeRoundRectCallout">
            <a:avLst>
              <a:gd fmla="val -20833" name="adj1"/>
              <a:gd fmla="val 62500"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t>I would love to meet more </a:t>
            </a:r>
            <a:r>
              <a:rPr b="1" lang="en-GB" sz="1200"/>
              <a:t>Commlead alumni to hire</a:t>
            </a:r>
            <a:r>
              <a:rPr lang="en-GB" sz="1200"/>
              <a:t>. I feel like I meet people who are just starting out or who are new to a task but I know there are dozens of Commlead alumni who are experts in this field. How can I meet them and </a:t>
            </a:r>
            <a:r>
              <a:rPr b="1" lang="en-GB" sz="1200"/>
              <a:t>add them to my network</a:t>
            </a:r>
            <a:r>
              <a:rPr lang="en-GB" sz="1200"/>
              <a:t> of people to hire or recommend?</a:t>
            </a:r>
            <a:endParaRPr>
              <a:latin typeface="Calibri"/>
              <a:ea typeface="Calibri"/>
              <a:cs typeface="Calibri"/>
              <a:sym typeface="Calibri"/>
            </a:endParaRPr>
          </a:p>
        </p:txBody>
      </p:sp>
      <p:sp>
        <p:nvSpPr>
          <p:cNvPr id="140" name="Google Shape;140;p14"/>
          <p:cNvSpPr/>
          <p:nvPr/>
        </p:nvSpPr>
        <p:spPr>
          <a:xfrm>
            <a:off x="7054600" y="2942075"/>
            <a:ext cx="1634400" cy="1566000"/>
          </a:xfrm>
          <a:prstGeom prst="wedgeRoundRectCallout">
            <a:avLst>
              <a:gd fmla="val -20833" name="adj1"/>
              <a:gd fmla="val 62500" name="adj2"/>
              <a:gd fmla="val 0" name="adj3"/>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t>My day to day job is social media. I’m </a:t>
            </a:r>
            <a:r>
              <a:rPr b="1" lang="en-GB" sz="1200"/>
              <a:t>overwhelmed by too many channels</a:t>
            </a:r>
            <a:endParaRPr b="1" sz="11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2"/>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Appendix</a:t>
            </a:r>
            <a:endParaRPr/>
          </a:p>
        </p:txBody>
      </p:sp>
      <p:sp>
        <p:nvSpPr>
          <p:cNvPr id="266" name="Google Shape;266;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Planning Doc:</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GB" u="sng">
                <a:solidFill>
                  <a:schemeClr val="hlink"/>
                </a:solidFill>
                <a:hlinkClick r:id="rId3"/>
              </a:rPr>
              <a:t>https://docs.google.com/spreadsheets/d/1sOXzwoiLpgG7IJH9TF0WbhLOFILTEgdu/edit#gid=2103254584</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3"/>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Referred Links</a:t>
            </a:r>
            <a:endParaRPr/>
          </a:p>
        </p:txBody>
      </p:sp>
      <p:sp>
        <p:nvSpPr>
          <p:cNvPr id="272" name="Google Shape;272;p33"/>
          <p:cNvSpPr txBox="1"/>
          <p:nvPr>
            <p:ph idx="1" type="body"/>
          </p:nvPr>
        </p:nvSpPr>
        <p:spPr>
          <a:xfrm>
            <a:off x="819150" y="1990725"/>
            <a:ext cx="7505700" cy="2848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u="sng">
                <a:solidFill>
                  <a:schemeClr val="hlink"/>
                </a:solidFill>
                <a:hlinkClick r:id="rId3"/>
              </a:rPr>
              <a:t>https://alumni-friends.brown.edu/</a:t>
            </a:r>
            <a:endParaRPr/>
          </a:p>
          <a:p>
            <a:pPr indent="0" lvl="0" marL="0" rtl="0" algn="l">
              <a:spcBef>
                <a:spcPts val="1200"/>
              </a:spcBef>
              <a:spcAft>
                <a:spcPts val="0"/>
              </a:spcAft>
              <a:buNone/>
            </a:pPr>
            <a:r>
              <a:rPr lang="en-GB" u="sng">
                <a:solidFill>
                  <a:schemeClr val="hlink"/>
                </a:solidFill>
                <a:hlinkClick r:id="rId4"/>
              </a:rPr>
              <a:t>https://alumni.stanford.edu/</a:t>
            </a:r>
            <a:endParaRPr/>
          </a:p>
          <a:p>
            <a:pPr indent="0" lvl="0" marL="0" rtl="0" algn="l">
              <a:spcBef>
                <a:spcPts val="1200"/>
              </a:spcBef>
              <a:spcAft>
                <a:spcPts val="0"/>
              </a:spcAft>
              <a:buNone/>
            </a:pPr>
            <a:r>
              <a:rPr lang="en-GB" u="sng">
                <a:solidFill>
                  <a:schemeClr val="hlink"/>
                </a:solidFill>
                <a:hlinkClick r:id="rId5"/>
              </a:rPr>
              <a:t>https://support.discord.com/hc/en-us/articles/360045138571-Beginner-s-Guide-to-Discord</a:t>
            </a:r>
            <a:endParaRPr/>
          </a:p>
          <a:p>
            <a:pPr indent="0" lvl="0" marL="0" rtl="0" algn="l">
              <a:spcBef>
                <a:spcPts val="1200"/>
              </a:spcBef>
              <a:spcAft>
                <a:spcPts val="0"/>
              </a:spcAft>
              <a:buNone/>
            </a:pPr>
            <a:r>
              <a:rPr lang="en-GB" u="sng">
                <a:solidFill>
                  <a:schemeClr val="hlink"/>
                </a:solidFill>
                <a:hlinkClick r:id="rId6"/>
              </a:rPr>
              <a:t>https://www.oho.com/blog/college-university-alumni-websites</a:t>
            </a:r>
            <a:endParaRPr/>
          </a:p>
          <a:p>
            <a:pPr indent="0" lvl="0" marL="0" rtl="0" algn="l">
              <a:spcBef>
                <a:spcPts val="1200"/>
              </a:spcBef>
              <a:spcAft>
                <a:spcPts val="0"/>
              </a:spcAft>
              <a:buNone/>
            </a:pPr>
            <a:r>
              <a:rPr lang="en-GB" u="sng">
                <a:solidFill>
                  <a:schemeClr val="hlink"/>
                </a:solidFill>
                <a:hlinkClick r:id="rId7"/>
              </a:rPr>
              <a:t>https://alumni.creighton.edu/</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Other Anecdotes that matter</a:t>
            </a:r>
            <a:endParaRPr/>
          </a:p>
        </p:txBody>
      </p:sp>
      <p:sp>
        <p:nvSpPr>
          <p:cNvPr id="146" name="Google Shape;146;p15"/>
          <p:cNvSpPr txBox="1"/>
          <p:nvPr>
            <p:ph idx="1" type="body"/>
          </p:nvPr>
        </p:nvSpPr>
        <p:spPr>
          <a:xfrm>
            <a:off x="704850" y="1670700"/>
            <a:ext cx="7505700" cy="2448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Content should be More transformational than transactional</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Make it more clear how and where to participate. Make it more clear that alumni are invited and welcome</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Hosting events or having featurette stories  is a way to start.</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We have too many channels</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My day to day job is social media. I’m overwhelmed by too many channels.</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Not make it about work all the time, have chances to get to know each other</a:t>
            </a:r>
            <a:endParaRPr sz="1500">
              <a:solidFill>
                <a:srgbClr val="000000"/>
              </a:solidFill>
              <a:latin typeface="Arial"/>
              <a:ea typeface="Arial"/>
              <a:cs typeface="Arial"/>
              <a:sym typeface="Arial"/>
            </a:endParaRPr>
          </a:p>
          <a:p>
            <a:pPr indent="-323850" lvl="0" marL="457200" rtl="0" algn="l">
              <a:spcBef>
                <a:spcPts val="0"/>
              </a:spcBef>
              <a:spcAft>
                <a:spcPts val="0"/>
              </a:spcAft>
              <a:buClr>
                <a:srgbClr val="000000"/>
              </a:buClr>
              <a:buSzPts val="1500"/>
              <a:buFont typeface="Arial"/>
              <a:buChar char="●"/>
            </a:pPr>
            <a:r>
              <a:rPr lang="en-GB" sz="1500">
                <a:solidFill>
                  <a:srgbClr val="000000"/>
                </a:solidFill>
                <a:latin typeface="Arial"/>
                <a:ea typeface="Arial"/>
                <a:cs typeface="Arial"/>
                <a:sym typeface="Arial"/>
              </a:rPr>
              <a:t>Social media is not the place to host content marketing. It is a place to advertise content marketing and link to it</a:t>
            </a:r>
            <a:endParaRPr sz="150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6"/>
          <p:cNvSpPr txBox="1"/>
          <p:nvPr>
            <p:ph type="title"/>
          </p:nvPr>
        </p:nvSpPr>
        <p:spPr>
          <a:xfrm>
            <a:off x="476250" y="375850"/>
            <a:ext cx="35379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Campaign</a:t>
            </a:r>
            <a:r>
              <a:rPr lang="en-GB"/>
              <a:t> Idea</a:t>
            </a:r>
            <a:endParaRPr/>
          </a:p>
        </p:txBody>
      </p:sp>
      <p:sp>
        <p:nvSpPr>
          <p:cNvPr id="152" name="Google Shape;152;p16"/>
          <p:cNvSpPr txBox="1"/>
          <p:nvPr>
            <p:ph idx="1" type="body"/>
          </p:nvPr>
        </p:nvSpPr>
        <p:spPr>
          <a:xfrm>
            <a:off x="742150" y="2004825"/>
            <a:ext cx="3869400" cy="2663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GB" sz="1500">
                <a:solidFill>
                  <a:srgbClr val="000000"/>
                </a:solidFill>
                <a:latin typeface="Arial"/>
                <a:ea typeface="Arial"/>
                <a:cs typeface="Arial"/>
                <a:sym typeface="Arial"/>
              </a:rPr>
              <a:t>It is the one-stop shop where alumni can connect, learn and empower each other. Under a free channel like Discord, alumni will learn more about latest trends, be able to help each other with job search and will also be able to connect with alumni located in the same region as them.</a:t>
            </a:r>
            <a:endParaRPr sz="1500"/>
          </a:p>
        </p:txBody>
      </p:sp>
      <p:sp>
        <p:nvSpPr>
          <p:cNvPr id="153" name="Google Shape;153;p16"/>
          <p:cNvSpPr/>
          <p:nvPr/>
        </p:nvSpPr>
        <p:spPr>
          <a:xfrm>
            <a:off x="1339600" y="1193300"/>
            <a:ext cx="2674500" cy="6288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Idea Details</a:t>
            </a:r>
            <a:endParaRPr b="1" sz="1800">
              <a:latin typeface="Calibri"/>
              <a:ea typeface="Calibri"/>
              <a:cs typeface="Calibri"/>
              <a:sym typeface="Calibri"/>
            </a:endParaRPr>
          </a:p>
        </p:txBody>
      </p:sp>
      <p:sp>
        <p:nvSpPr>
          <p:cNvPr id="154" name="Google Shape;154;p16"/>
          <p:cNvSpPr/>
          <p:nvPr/>
        </p:nvSpPr>
        <p:spPr>
          <a:xfrm>
            <a:off x="5229600" y="1193300"/>
            <a:ext cx="2674500" cy="628800"/>
          </a:xfrm>
          <a:prstGeom prst="roundRect">
            <a:avLst>
              <a:gd fmla="val 16667"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Audience Engagement</a:t>
            </a:r>
            <a:endParaRPr b="1" sz="1800">
              <a:latin typeface="Calibri"/>
              <a:ea typeface="Calibri"/>
              <a:cs typeface="Calibri"/>
              <a:sym typeface="Calibri"/>
            </a:endParaRPr>
          </a:p>
        </p:txBody>
      </p:sp>
      <p:sp>
        <p:nvSpPr>
          <p:cNvPr id="155" name="Google Shape;155;p16"/>
          <p:cNvSpPr txBox="1"/>
          <p:nvPr>
            <p:ph idx="1" type="body"/>
          </p:nvPr>
        </p:nvSpPr>
        <p:spPr>
          <a:xfrm>
            <a:off x="5006325" y="2004825"/>
            <a:ext cx="3869400" cy="26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500">
                <a:solidFill>
                  <a:srgbClr val="000000"/>
                </a:solidFill>
                <a:latin typeface="Arial"/>
                <a:ea typeface="Arial"/>
                <a:cs typeface="Arial"/>
                <a:sym typeface="Arial"/>
              </a:rPr>
              <a:t>It solves for the alumni need to have a single point of contact away from social media. </a:t>
            </a:r>
            <a:endParaRPr sz="1500">
              <a:solidFill>
                <a:srgbClr val="000000"/>
              </a:solidFill>
              <a:latin typeface="Arial"/>
              <a:ea typeface="Arial"/>
              <a:cs typeface="Arial"/>
              <a:sym typeface="Arial"/>
            </a:endParaRPr>
          </a:p>
          <a:p>
            <a:pPr indent="0" lvl="0" marL="0" rtl="0" algn="l">
              <a:spcBef>
                <a:spcPts val="1200"/>
              </a:spcBef>
              <a:spcAft>
                <a:spcPts val="1200"/>
              </a:spcAft>
              <a:buNone/>
            </a:pPr>
            <a:r>
              <a:rPr lang="en-GB" sz="1500">
                <a:solidFill>
                  <a:srgbClr val="000000"/>
                </a:solidFill>
                <a:latin typeface="Arial"/>
                <a:ea typeface="Arial"/>
                <a:cs typeface="Arial"/>
                <a:sym typeface="Arial"/>
              </a:rPr>
              <a:t>This lets them stay connected, while being a part in each other’s journey and solves for a lot of their concerns addressed.</a:t>
            </a:r>
            <a:endParaRPr sz="1500">
              <a:solidFill>
                <a:srgbClr val="000000"/>
              </a:solidFill>
              <a:latin typeface="Arial"/>
              <a:ea typeface="Arial"/>
              <a:cs typeface="Arial"/>
              <a:sym typeface="Arial"/>
            </a:endParaRPr>
          </a:p>
        </p:txBody>
      </p:sp>
      <p:pic>
        <p:nvPicPr>
          <p:cNvPr id="156" name="Google Shape;156;p16"/>
          <p:cNvPicPr preferRelativeResize="0"/>
          <p:nvPr/>
        </p:nvPicPr>
        <p:blipFill>
          <a:blip r:embed="rId3">
            <a:alphaModFix/>
          </a:blip>
          <a:stretch>
            <a:fillRect/>
          </a:stretch>
        </p:blipFill>
        <p:spPr>
          <a:xfrm>
            <a:off x="1339602" y="3653616"/>
            <a:ext cx="2453627" cy="13801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5539750" y="3032375"/>
            <a:ext cx="31266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Inspiration for activities or groups</a:t>
            </a:r>
            <a:endParaRPr/>
          </a:p>
        </p:txBody>
      </p:sp>
      <p:pic>
        <p:nvPicPr>
          <p:cNvPr id="162" name="Google Shape;162;p17"/>
          <p:cNvPicPr preferRelativeResize="0"/>
          <p:nvPr/>
        </p:nvPicPr>
        <p:blipFill>
          <a:blip r:embed="rId3">
            <a:alphaModFix/>
          </a:blip>
          <a:stretch>
            <a:fillRect/>
          </a:stretch>
        </p:blipFill>
        <p:spPr>
          <a:xfrm>
            <a:off x="2253175" y="138478"/>
            <a:ext cx="6765081" cy="2252476"/>
          </a:xfrm>
          <a:prstGeom prst="rect">
            <a:avLst/>
          </a:prstGeom>
          <a:noFill/>
          <a:ln>
            <a:noFill/>
          </a:ln>
        </p:spPr>
      </p:pic>
      <p:pic>
        <p:nvPicPr>
          <p:cNvPr id="163" name="Google Shape;163;p17"/>
          <p:cNvPicPr preferRelativeResize="0"/>
          <p:nvPr/>
        </p:nvPicPr>
        <p:blipFill>
          <a:blip r:embed="rId4">
            <a:alphaModFix/>
          </a:blip>
          <a:stretch>
            <a:fillRect/>
          </a:stretch>
        </p:blipFill>
        <p:spPr>
          <a:xfrm>
            <a:off x="236200" y="2070150"/>
            <a:ext cx="4863851" cy="2879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453400" y="4569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Campaign Overview</a:t>
            </a:r>
            <a:endParaRPr/>
          </a:p>
        </p:txBody>
      </p:sp>
      <p:sp>
        <p:nvSpPr>
          <p:cNvPr id="169" name="Google Shape;169;p18"/>
          <p:cNvSpPr txBox="1"/>
          <p:nvPr>
            <p:ph idx="1" type="body"/>
          </p:nvPr>
        </p:nvSpPr>
        <p:spPr>
          <a:xfrm>
            <a:off x="659125" y="1247775"/>
            <a:ext cx="7505700" cy="3477300"/>
          </a:xfrm>
          <a:prstGeom prst="rect">
            <a:avLst/>
          </a:prstGeom>
        </p:spPr>
        <p:txBody>
          <a:bodyPr anchorCtr="0" anchor="t" bIns="91425" lIns="91425" spcFirstLastPara="1" rIns="91425" wrap="square" tIns="91425">
            <a:normAutofit/>
          </a:bodyPr>
          <a:lstStyle/>
          <a:p>
            <a:pPr indent="0" lvl="0" marL="1371600" rtl="0" algn="l">
              <a:spcBef>
                <a:spcPts val="0"/>
              </a:spcBef>
              <a:spcAft>
                <a:spcPts val="0"/>
              </a:spcAft>
              <a:buNone/>
            </a:pPr>
            <a:r>
              <a:rPr b="1" lang="en-GB" sz="1700"/>
              <a:t>A dedicated alumni Discord/Teams channel</a:t>
            </a:r>
            <a:endParaRPr b="1" sz="1700"/>
          </a:p>
          <a:p>
            <a:pPr indent="-323850" lvl="0" marL="457200" rtl="0" algn="l">
              <a:spcBef>
                <a:spcPts val="1200"/>
              </a:spcBef>
              <a:spcAft>
                <a:spcPts val="0"/>
              </a:spcAft>
              <a:buSzPts val="1500"/>
              <a:buAutoNum type="arabicPeriod"/>
            </a:pPr>
            <a:r>
              <a:rPr lang="en-GB" sz="1500"/>
              <a:t>Will be the one big solution to solve for many issues alumni have addressed</a:t>
            </a:r>
            <a:endParaRPr sz="1500"/>
          </a:p>
          <a:p>
            <a:pPr indent="-323850" lvl="0" marL="457200" rtl="0" algn="l">
              <a:spcBef>
                <a:spcPts val="0"/>
              </a:spcBef>
              <a:spcAft>
                <a:spcPts val="0"/>
              </a:spcAft>
              <a:buSzPts val="1500"/>
              <a:buAutoNum type="arabicPeriod"/>
            </a:pPr>
            <a:r>
              <a:rPr lang="en-GB" sz="1500"/>
              <a:t>It can incorporate any ideas for events or </a:t>
            </a:r>
            <a:r>
              <a:rPr lang="en-GB" sz="1500"/>
              <a:t>collaboration</a:t>
            </a:r>
            <a:r>
              <a:rPr lang="en-GB" sz="1500"/>
              <a:t> that we would want to implement</a:t>
            </a:r>
            <a:endParaRPr sz="1500"/>
          </a:p>
          <a:p>
            <a:pPr indent="-323850" lvl="0" marL="457200" rtl="0" algn="l">
              <a:spcBef>
                <a:spcPts val="0"/>
              </a:spcBef>
              <a:spcAft>
                <a:spcPts val="0"/>
              </a:spcAft>
              <a:buSzPts val="1500"/>
              <a:buAutoNum type="arabicPeriod"/>
            </a:pPr>
            <a:r>
              <a:rPr lang="en-GB" sz="1500"/>
              <a:t>Can have sub-channels to solve communication issues</a:t>
            </a:r>
            <a:endParaRPr sz="1500"/>
          </a:p>
          <a:p>
            <a:pPr indent="-323850" lvl="0" marL="457200" rtl="0" algn="l">
              <a:spcBef>
                <a:spcPts val="0"/>
              </a:spcBef>
              <a:spcAft>
                <a:spcPts val="0"/>
              </a:spcAft>
              <a:buSzPts val="1500"/>
              <a:buAutoNum type="arabicPeriod"/>
            </a:pPr>
            <a:r>
              <a:rPr lang="en-GB" sz="1500"/>
              <a:t>Will be moderated by someone from commlead staff</a:t>
            </a:r>
            <a:endParaRPr sz="1500"/>
          </a:p>
          <a:p>
            <a:pPr indent="-323850" lvl="0" marL="457200" rtl="0" algn="l">
              <a:spcBef>
                <a:spcPts val="0"/>
              </a:spcBef>
              <a:spcAft>
                <a:spcPts val="0"/>
              </a:spcAft>
              <a:buSzPts val="1500"/>
              <a:buAutoNum type="arabicPeriod"/>
            </a:pPr>
            <a:r>
              <a:rPr lang="en-GB" sz="1500"/>
              <a:t>3 main causes I am planning to initially address-  </a:t>
            </a:r>
            <a:endParaRPr sz="1500"/>
          </a:p>
          <a:p>
            <a:pPr indent="-323850" lvl="0" marL="914400" rtl="0" algn="l">
              <a:spcBef>
                <a:spcPts val="0"/>
              </a:spcBef>
              <a:spcAft>
                <a:spcPts val="0"/>
              </a:spcAft>
              <a:buSzPts val="1500"/>
              <a:buChar char="●"/>
            </a:pPr>
            <a:r>
              <a:rPr lang="en-GB" sz="1500"/>
              <a:t>Address wanting to learn something new or gain knowledge </a:t>
            </a:r>
            <a:endParaRPr sz="1500"/>
          </a:p>
          <a:p>
            <a:pPr indent="-323850" lvl="0" marL="914400" rtl="0" algn="l">
              <a:spcBef>
                <a:spcPts val="0"/>
              </a:spcBef>
              <a:spcAft>
                <a:spcPts val="0"/>
              </a:spcAft>
              <a:buSzPts val="1500"/>
              <a:buChar char="●"/>
            </a:pPr>
            <a:r>
              <a:rPr lang="en-GB" sz="1500"/>
              <a:t>Address the want to stay in touch with other alumni</a:t>
            </a:r>
            <a:endParaRPr sz="1500"/>
          </a:p>
          <a:p>
            <a:pPr indent="-323850" lvl="0" marL="914400" rtl="0" algn="l">
              <a:spcBef>
                <a:spcPts val="0"/>
              </a:spcBef>
              <a:spcAft>
                <a:spcPts val="0"/>
              </a:spcAft>
              <a:buSzPts val="1500"/>
              <a:buChar char="●"/>
            </a:pPr>
            <a:r>
              <a:rPr lang="en-GB" sz="1500"/>
              <a:t>Give them a chance to connect to alumni in their location</a:t>
            </a:r>
            <a:endParaRPr sz="1500"/>
          </a:p>
          <a:p>
            <a:pPr indent="-323850" lvl="0" marL="914400" rtl="0" algn="l">
              <a:spcBef>
                <a:spcPts val="0"/>
              </a:spcBef>
              <a:spcAft>
                <a:spcPts val="0"/>
              </a:spcAft>
              <a:buSzPts val="1500"/>
              <a:buChar char="●"/>
            </a:pPr>
            <a:r>
              <a:rPr lang="en-GB" sz="1500"/>
              <a:t>Give them an </a:t>
            </a:r>
            <a:r>
              <a:rPr lang="en-GB" sz="1500"/>
              <a:t>opportunity</a:t>
            </a:r>
            <a:r>
              <a:rPr lang="en-GB" sz="1500"/>
              <a:t> to take </a:t>
            </a:r>
            <a:r>
              <a:rPr lang="en-GB" sz="1500"/>
              <a:t>collaborate</a:t>
            </a:r>
            <a:r>
              <a:rPr lang="en-GB" sz="1500"/>
              <a:t> during job switch process-</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9"/>
          <p:cNvPicPr preferRelativeResize="0"/>
          <p:nvPr/>
        </p:nvPicPr>
        <p:blipFill>
          <a:blip r:embed="rId3">
            <a:alphaModFix/>
          </a:blip>
          <a:stretch>
            <a:fillRect/>
          </a:stretch>
        </p:blipFill>
        <p:spPr>
          <a:xfrm>
            <a:off x="3556200" y="2349050"/>
            <a:ext cx="5380936" cy="2623001"/>
          </a:xfrm>
          <a:prstGeom prst="rect">
            <a:avLst/>
          </a:prstGeom>
          <a:noFill/>
          <a:ln>
            <a:noFill/>
          </a:ln>
        </p:spPr>
      </p:pic>
      <p:pic>
        <p:nvPicPr>
          <p:cNvPr id="175" name="Google Shape;175;p19"/>
          <p:cNvPicPr preferRelativeResize="0"/>
          <p:nvPr/>
        </p:nvPicPr>
        <p:blipFill>
          <a:blip r:embed="rId4">
            <a:alphaModFix/>
          </a:blip>
          <a:stretch>
            <a:fillRect/>
          </a:stretch>
        </p:blipFill>
        <p:spPr>
          <a:xfrm>
            <a:off x="0" y="0"/>
            <a:ext cx="5625849" cy="2349050"/>
          </a:xfrm>
          <a:prstGeom prst="rect">
            <a:avLst/>
          </a:prstGeom>
          <a:noFill/>
          <a:ln>
            <a:noFill/>
          </a:ln>
        </p:spPr>
      </p:pic>
      <p:sp>
        <p:nvSpPr>
          <p:cNvPr id="176" name="Google Shape;176;p19"/>
          <p:cNvSpPr txBox="1"/>
          <p:nvPr/>
        </p:nvSpPr>
        <p:spPr>
          <a:xfrm>
            <a:off x="642375" y="3067825"/>
            <a:ext cx="2263200" cy="16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chemeClr val="lt1"/>
                </a:solidFill>
                <a:latin typeface="Nunito"/>
                <a:ea typeface="Nunito"/>
                <a:cs typeface="Nunito"/>
                <a:sym typeface="Nunito"/>
              </a:rPr>
              <a:t>More Visual Inspiration</a:t>
            </a:r>
            <a:endParaRPr b="1" sz="2000">
              <a:solidFill>
                <a:schemeClr val="dk2"/>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title"/>
          </p:nvPr>
        </p:nvSpPr>
        <p:spPr>
          <a:xfrm>
            <a:off x="544850" y="3998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Campaign Channel 1- LearningHub</a:t>
            </a:r>
            <a:endParaRPr/>
          </a:p>
        </p:txBody>
      </p:sp>
      <p:sp>
        <p:nvSpPr>
          <p:cNvPr id="182" name="Google Shape;182;p20"/>
          <p:cNvSpPr txBox="1"/>
          <p:nvPr>
            <p:ph idx="1" type="body"/>
          </p:nvPr>
        </p:nvSpPr>
        <p:spPr>
          <a:xfrm>
            <a:off x="703225" y="2033575"/>
            <a:ext cx="3650100" cy="24480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GB" sz="1500"/>
              <a:t>Hosting alumni-special collab sessions for every seminar or learning event organized by Commlead.</a:t>
            </a:r>
            <a:endParaRPr sz="1500"/>
          </a:p>
          <a:p>
            <a:pPr indent="-323850" lvl="0" marL="457200" rtl="0" algn="l">
              <a:spcBef>
                <a:spcPts val="0"/>
              </a:spcBef>
              <a:spcAft>
                <a:spcPts val="0"/>
              </a:spcAft>
              <a:buSzPts val="1500"/>
              <a:buChar char="●"/>
            </a:pPr>
            <a:r>
              <a:rPr lang="en-GB" sz="1500"/>
              <a:t>Quarterly sessions by faculties of Commlead to help alumni stay up to date on market trends.</a:t>
            </a:r>
            <a:endParaRPr sz="1500"/>
          </a:p>
          <a:p>
            <a:pPr indent="-323850" lvl="0" marL="457200" rtl="0" algn="l">
              <a:spcBef>
                <a:spcPts val="0"/>
              </a:spcBef>
              <a:spcAft>
                <a:spcPts val="0"/>
              </a:spcAft>
              <a:buSzPts val="1500"/>
              <a:buChar char="●"/>
            </a:pPr>
            <a:r>
              <a:rPr lang="en-GB" sz="1500"/>
              <a:t>Quarterly sessions can also be hosted by alumni if they wish to.</a:t>
            </a:r>
            <a:endParaRPr sz="1500"/>
          </a:p>
          <a:p>
            <a:pPr indent="0" lvl="0" marL="457200" rtl="0" algn="l">
              <a:spcBef>
                <a:spcPts val="1200"/>
              </a:spcBef>
              <a:spcAft>
                <a:spcPts val="1200"/>
              </a:spcAft>
              <a:buNone/>
            </a:pPr>
            <a:r>
              <a:t/>
            </a:r>
            <a:endParaRPr sz="1500"/>
          </a:p>
        </p:txBody>
      </p:sp>
      <p:sp>
        <p:nvSpPr>
          <p:cNvPr id="183" name="Google Shape;183;p20"/>
          <p:cNvSpPr txBox="1"/>
          <p:nvPr>
            <p:ph idx="1" type="body"/>
          </p:nvPr>
        </p:nvSpPr>
        <p:spPr>
          <a:xfrm>
            <a:off x="5066075" y="1965000"/>
            <a:ext cx="3035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500"/>
              <a:t>Drive Awareness</a:t>
            </a:r>
            <a:endParaRPr sz="1500"/>
          </a:p>
          <a:p>
            <a:pPr indent="0" lvl="0" marL="0" rtl="0" algn="l">
              <a:spcBef>
                <a:spcPts val="1200"/>
              </a:spcBef>
              <a:spcAft>
                <a:spcPts val="0"/>
              </a:spcAft>
              <a:buNone/>
            </a:pPr>
            <a:r>
              <a:rPr lang="en-GB" sz="1500"/>
              <a:t>This will pull in alumni who did not stay in touch with Commlead because of social media.</a:t>
            </a:r>
            <a:r>
              <a:rPr lang="en-GB" sz="1500"/>
              <a:t> Once they see there is a lot to gain in this channel, they might pull in their friends too. This will help increase the outreach.</a:t>
            </a:r>
            <a:endParaRPr sz="1500"/>
          </a:p>
          <a:p>
            <a:pPr indent="0" lvl="0" marL="0" rtl="0" algn="l">
              <a:spcBef>
                <a:spcPts val="1200"/>
              </a:spcBef>
              <a:spcAft>
                <a:spcPts val="1200"/>
              </a:spcAft>
              <a:buNone/>
            </a:pPr>
            <a:r>
              <a:t/>
            </a:r>
            <a:endParaRPr sz="1500"/>
          </a:p>
        </p:txBody>
      </p:sp>
      <p:sp>
        <p:nvSpPr>
          <p:cNvPr id="184" name="Google Shape;184;p20"/>
          <p:cNvSpPr/>
          <p:nvPr/>
        </p:nvSpPr>
        <p:spPr>
          <a:xfrm>
            <a:off x="1191025" y="1208550"/>
            <a:ext cx="2674500" cy="628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Idea Details</a:t>
            </a:r>
            <a:endParaRPr b="1" sz="1800">
              <a:latin typeface="Calibri"/>
              <a:ea typeface="Calibri"/>
              <a:cs typeface="Calibri"/>
              <a:sym typeface="Calibri"/>
            </a:endParaRPr>
          </a:p>
        </p:txBody>
      </p:sp>
      <p:sp>
        <p:nvSpPr>
          <p:cNvPr id="185" name="Google Shape;185;p20"/>
          <p:cNvSpPr/>
          <p:nvPr/>
        </p:nvSpPr>
        <p:spPr>
          <a:xfrm>
            <a:off x="5246375" y="1208550"/>
            <a:ext cx="2674500" cy="6288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latin typeface="Calibri"/>
                <a:ea typeface="Calibri"/>
                <a:cs typeface="Calibri"/>
                <a:sym typeface="Calibri"/>
              </a:rPr>
              <a:t>Audience Goals</a:t>
            </a:r>
            <a:endParaRPr b="1" sz="18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1"/>
          <p:cNvSpPr txBox="1"/>
          <p:nvPr>
            <p:ph type="title"/>
          </p:nvPr>
        </p:nvSpPr>
        <p:spPr>
          <a:xfrm>
            <a:off x="396250" y="4226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Channel</a:t>
            </a:r>
            <a:r>
              <a:rPr lang="en-GB"/>
              <a:t> 1 : Details</a:t>
            </a:r>
            <a:endParaRPr/>
          </a:p>
        </p:txBody>
      </p:sp>
      <p:sp>
        <p:nvSpPr>
          <p:cNvPr id="191" name="Google Shape;191;p21"/>
          <p:cNvSpPr txBox="1"/>
          <p:nvPr>
            <p:ph idx="1" type="body"/>
          </p:nvPr>
        </p:nvSpPr>
        <p:spPr>
          <a:xfrm>
            <a:off x="510550" y="1213500"/>
            <a:ext cx="7505700" cy="3374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AutoNum type="arabicPeriod"/>
            </a:pPr>
            <a:r>
              <a:rPr lang="en-GB" sz="1500"/>
              <a:t>Letting alumni be a part of all commlead info sessions like First Friday, and hosting a alumni only collab session on this channel.</a:t>
            </a:r>
            <a:endParaRPr sz="1500"/>
          </a:p>
          <a:p>
            <a:pPr indent="-323850" lvl="0" marL="457200" rtl="0" algn="l">
              <a:spcBef>
                <a:spcPts val="0"/>
              </a:spcBef>
              <a:spcAft>
                <a:spcPts val="0"/>
              </a:spcAft>
              <a:buSzPts val="1500"/>
              <a:buAutoNum type="arabicPeriod"/>
            </a:pPr>
            <a:r>
              <a:rPr lang="en-GB" sz="1500"/>
              <a:t>Letting alumni volunteer to teach others any latest trending topic or technology they are leveraging their workspace (we dont ask them to do it </a:t>
            </a:r>
            <a:r>
              <a:rPr lang="en-GB" sz="1500"/>
              <a:t>every time, but let them volunteer</a:t>
            </a:r>
            <a:r>
              <a:rPr lang="en-GB" sz="1500"/>
              <a:t>)</a:t>
            </a:r>
            <a:endParaRPr sz="1500"/>
          </a:p>
          <a:p>
            <a:pPr indent="-323850" lvl="0" marL="457200" rtl="0" algn="l">
              <a:spcBef>
                <a:spcPts val="0"/>
              </a:spcBef>
              <a:spcAft>
                <a:spcPts val="0"/>
              </a:spcAft>
              <a:buSzPts val="1500"/>
              <a:buAutoNum type="arabicPeriod"/>
            </a:pPr>
            <a:r>
              <a:rPr lang="en-GB" sz="1500"/>
              <a:t>Having a commlead faculty host a quarterly info </a:t>
            </a:r>
            <a:r>
              <a:rPr lang="en-GB" sz="1500"/>
              <a:t>session to help the alumni learn a new skill and to keep them in touch with what students are being taught.</a:t>
            </a:r>
            <a:endParaRPr sz="1500"/>
          </a:p>
          <a:p>
            <a:pPr indent="-323850" lvl="0" marL="457200" rtl="0" algn="l">
              <a:spcBef>
                <a:spcPts val="0"/>
              </a:spcBef>
              <a:spcAft>
                <a:spcPts val="0"/>
              </a:spcAft>
              <a:buSzPts val="1500"/>
              <a:buAutoNum type="arabicPeriod"/>
            </a:pPr>
            <a:r>
              <a:rPr lang="en-GB" sz="1500"/>
              <a:t>On chat, the moderator can bring up polls on topics everyone wants to discuss and initiate conversations about how people are leveraging various tools during their work</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